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HK Grotesk" charset="1" panose="00000500000000000000"/>
      <p:regular r:id="rId14"/>
    </p:embeddedFont>
    <p:embeddedFont>
      <p:font typeface="Glacial Indifference Bold" charset="1" panose="0000080000000000000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jpeg>
</file>

<file path=ppt/media/image4.png>
</file>

<file path=ppt/media/image5.png>
</file>

<file path=ppt/media/image6.jpeg>
</file>

<file path=ppt/media/image7.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6.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7.png" Type="http://schemas.openxmlformats.org/officeDocument/2006/relationships/image"/><Relationship Id="rId5" Target="https://support.anthropic.com/en/articles/8525154-claude-is-providing-incorrect-or-misleading-responses-what-s-going-on" TargetMode="External" Type="http://schemas.openxmlformats.org/officeDocument/2006/relationships/hyperlink"/><Relationship Id="rId6" Target="https://support.anthropic.com/en/articles/8525154-claude-is-providing-incorrect-or-misleading-responses-what-s-going-on" TargetMode="External" Type="http://schemas.openxmlformats.org/officeDocument/2006/relationships/hyperlink"/></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4338336" y="-3273956"/>
            <a:ext cx="9611327" cy="13560956"/>
          </a:xfrm>
          <a:custGeom>
            <a:avLst/>
            <a:gdLst/>
            <a:ahLst/>
            <a:cxnLst/>
            <a:rect r="r" b="b" t="t" l="l"/>
            <a:pathLst>
              <a:path h="13560956" w="9611327">
                <a:moveTo>
                  <a:pt x="0" y="0"/>
                </a:moveTo>
                <a:lnTo>
                  <a:pt x="9611328" y="0"/>
                </a:lnTo>
                <a:lnTo>
                  <a:pt x="9611328" y="13560956"/>
                </a:lnTo>
                <a:lnTo>
                  <a:pt x="0" y="13560956"/>
                </a:lnTo>
                <a:lnTo>
                  <a:pt x="0" y="0"/>
                </a:lnTo>
                <a:close/>
              </a:path>
            </a:pathLst>
          </a:custGeom>
          <a:blipFill>
            <a:blip r:embed="rId3"/>
            <a:stretch>
              <a:fillRect l="0" t="0" r="0" b="0"/>
            </a:stretch>
          </a:blipFill>
        </p:spPr>
      </p:sp>
      <p:sp>
        <p:nvSpPr>
          <p:cNvPr name="TextBox 4" id="4"/>
          <p:cNvSpPr txBox="true"/>
          <p:nvPr/>
        </p:nvSpPr>
        <p:spPr>
          <a:xfrm rot="0">
            <a:off x="5243404" y="8612905"/>
            <a:ext cx="7801192" cy="390148"/>
          </a:xfrm>
          <a:prstGeom prst="rect">
            <a:avLst/>
          </a:prstGeom>
        </p:spPr>
        <p:txBody>
          <a:bodyPr anchor="t" rtlCol="false" tIns="0" lIns="0" bIns="0" rIns="0">
            <a:spAutoFit/>
          </a:bodyPr>
          <a:lstStyle/>
          <a:p>
            <a:pPr algn="ctr">
              <a:lnSpc>
                <a:spcPts val="3170"/>
              </a:lnSpc>
            </a:pPr>
            <a:r>
              <a:rPr lang="en-US" sz="2264">
                <a:solidFill>
                  <a:srgbClr val="FFFFFF"/>
                </a:solidFill>
                <a:latin typeface="HK Grotesk"/>
                <a:ea typeface="HK Grotesk"/>
                <a:cs typeface="HK Grotesk"/>
                <a:sym typeface="HK Grotesk"/>
              </a:rPr>
              <a:t>Supratim Saha (E23CSEU0525), Vishank Jain (E23CSEU0526)</a:t>
            </a:r>
          </a:p>
        </p:txBody>
      </p:sp>
      <p:sp>
        <p:nvSpPr>
          <p:cNvPr name="TextBox 5" id="5"/>
          <p:cNvSpPr txBox="true"/>
          <p:nvPr/>
        </p:nvSpPr>
        <p:spPr>
          <a:xfrm rot="0">
            <a:off x="4651632" y="3339607"/>
            <a:ext cx="8984736" cy="2525206"/>
          </a:xfrm>
          <a:prstGeom prst="rect">
            <a:avLst/>
          </a:prstGeom>
        </p:spPr>
        <p:txBody>
          <a:bodyPr anchor="t" rtlCol="false" tIns="0" lIns="0" bIns="0" rIns="0">
            <a:spAutoFit/>
          </a:bodyPr>
          <a:lstStyle/>
          <a:p>
            <a:pPr algn="ctr">
              <a:lnSpc>
                <a:spcPts val="4980"/>
              </a:lnSpc>
            </a:pPr>
            <a:r>
              <a:rPr lang="en-US" b="true" sz="4407">
                <a:solidFill>
                  <a:srgbClr val="FFFFFF"/>
                </a:solidFill>
                <a:latin typeface="Glacial Indifference Bold"/>
                <a:ea typeface="Glacial Indifference Bold"/>
                <a:cs typeface="Glacial Indifference Bold"/>
                <a:sym typeface="Glacial Indifference Bold"/>
              </a:rPr>
              <a:t>BART-ENHANCED PDF SUMMARIZATION AND QUESTION-ANSWERING SYSTEM FOR RESEARCH PAPERS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grpSp>
        <p:nvGrpSpPr>
          <p:cNvPr name="Group 4" id="4"/>
          <p:cNvGrpSpPr>
            <a:grpSpLocks noChangeAspect="true"/>
          </p:cNvGrpSpPr>
          <p:nvPr/>
        </p:nvGrpSpPr>
        <p:grpSpPr>
          <a:xfrm rot="0">
            <a:off x="9267916" y="1028700"/>
            <a:ext cx="8229600" cy="8229600"/>
            <a:chOff x="0" y="0"/>
            <a:chExt cx="14840029" cy="14840029"/>
          </a:xfrm>
        </p:grpSpPr>
        <p:sp>
          <p:nvSpPr>
            <p:cNvPr name="Freeform 5" id="5"/>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name="Freeform 6" id="6"/>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name="Freeform 7" id="7"/>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24712" t="0" r="-24712" b="0"/>
              </a:stretch>
            </a:blipFill>
          </p:spPr>
        </p:sp>
      </p:grpSp>
      <p:sp>
        <p:nvSpPr>
          <p:cNvPr name="TextBox 8" id="8"/>
          <p:cNvSpPr txBox="true"/>
          <p:nvPr/>
        </p:nvSpPr>
        <p:spPr>
          <a:xfrm rot="0">
            <a:off x="1028700" y="2891350"/>
            <a:ext cx="6142093" cy="1336421"/>
          </a:xfrm>
          <a:prstGeom prst="rect">
            <a:avLst/>
          </a:prstGeom>
        </p:spPr>
        <p:txBody>
          <a:bodyPr anchor="t" rtlCol="false" tIns="0" lIns="0" bIns="0" rIns="0">
            <a:spAutoFit/>
          </a:bodyPr>
          <a:lstStyle/>
          <a:p>
            <a:pPr algn="l">
              <a:lnSpc>
                <a:spcPts val="5214"/>
              </a:lnSpc>
            </a:pPr>
            <a:r>
              <a:rPr lang="en-US" b="true" sz="4614">
                <a:solidFill>
                  <a:srgbClr val="FFFFFF"/>
                </a:solidFill>
                <a:latin typeface="Glacial Indifference Bold"/>
                <a:ea typeface="Glacial Indifference Bold"/>
                <a:cs typeface="Glacial Indifference Bold"/>
                <a:sym typeface="Glacial Indifference Bold"/>
              </a:rPr>
              <a:t>PR</a:t>
            </a:r>
            <a:r>
              <a:rPr lang="en-US" b="true" sz="4614">
                <a:solidFill>
                  <a:srgbClr val="FFFFFF"/>
                </a:solidFill>
                <a:latin typeface="Glacial Indifference Bold"/>
                <a:ea typeface="Glacial Indifference Bold"/>
                <a:cs typeface="Glacial Indifference Bold"/>
                <a:sym typeface="Glacial Indifference Bold"/>
              </a:rPr>
              <a:t>OBLEM STATEMENT &amp; MOTIVATION</a:t>
            </a:r>
          </a:p>
        </p:txBody>
      </p:sp>
      <p:sp>
        <p:nvSpPr>
          <p:cNvPr name="TextBox 9" id="9"/>
          <p:cNvSpPr txBox="true"/>
          <p:nvPr/>
        </p:nvSpPr>
        <p:spPr>
          <a:xfrm rot="0">
            <a:off x="1028700" y="4299073"/>
            <a:ext cx="7899970" cy="4534217"/>
          </a:xfrm>
          <a:prstGeom prst="rect">
            <a:avLst/>
          </a:prstGeom>
        </p:spPr>
        <p:txBody>
          <a:bodyPr anchor="t" rtlCol="false" tIns="0" lIns="0" bIns="0" rIns="0">
            <a:spAutoFit/>
          </a:bodyPr>
          <a:lstStyle/>
          <a:p>
            <a:pPr algn="just">
              <a:lnSpc>
                <a:spcPts val="2607"/>
              </a:lnSpc>
            </a:pPr>
            <a:r>
              <a:rPr lang="en-US" sz="1862">
                <a:solidFill>
                  <a:srgbClr val="FFFFFF"/>
                </a:solidFill>
                <a:latin typeface="HK Grotesk"/>
                <a:ea typeface="HK Grotesk"/>
                <a:cs typeface="HK Grotesk"/>
                <a:sym typeface="HK Grotesk"/>
              </a:rPr>
              <a:t>The exponential growth in scientific literature, with millions of papers published annually, has created an unsustainable burden for researchers who must now review hundreds of documents instead of dozens—particularly in rapidly evolving fields like AI and biomedicine. Current solutions fall short because they treat research papers as generic text without leveraging their standardized structure, produce summaries that either lack narrative coherence or omit critical technical details, and struggle with the specialized vocabulary and complex elements of scientific discourse. This creates a paradoxical situation where researchers must thoroughly understand relevant literature to advance their work, yet the time required for comprehensive reading directly competes with time for original research and experimentation, highlighting the urgent need for automated tools that can efficiently extract and synthesize core information while respecting the unique characteristics of scientific documents.</a:t>
            </a:r>
          </a:p>
        </p:txBody>
      </p:sp>
    </p:spTree>
  </p:cSld>
  <p:clrMapOvr>
    <a:masterClrMapping/>
  </p:clrMapOvr>
  <p:transition spd="slow">
    <p:cover dir="l"/>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5887357" y="-2113643"/>
            <a:ext cx="10287000" cy="14514286"/>
          </a:xfrm>
          <a:custGeom>
            <a:avLst/>
            <a:gdLst/>
            <a:ahLst/>
            <a:cxnLst/>
            <a:rect r="r" b="b" t="t" l="l"/>
            <a:pathLst>
              <a:path h="14514286" w="10287000">
                <a:moveTo>
                  <a:pt x="0" y="14514286"/>
                </a:moveTo>
                <a:lnTo>
                  <a:pt x="10287000" y="14514286"/>
                </a:lnTo>
                <a:lnTo>
                  <a:pt x="10287000" y="0"/>
                </a:lnTo>
                <a:lnTo>
                  <a:pt x="0" y="0"/>
                </a:lnTo>
                <a:lnTo>
                  <a:pt x="0" y="14514286"/>
                </a:lnTo>
                <a:close/>
              </a:path>
            </a:pathLst>
          </a:custGeom>
          <a:blipFill>
            <a:blip r:embed="rId3"/>
            <a:stretch>
              <a:fillRect l="0" t="0" r="0" b="0"/>
            </a:stretch>
          </a:blipFill>
        </p:spPr>
      </p:sp>
      <p:sp>
        <p:nvSpPr>
          <p:cNvPr name="Freeform 4" id="4"/>
          <p:cNvSpPr/>
          <p:nvPr/>
        </p:nvSpPr>
        <p:spPr>
          <a:xfrm flipH="true" flipV="false" rot="0">
            <a:off x="2500831" y="1028700"/>
            <a:ext cx="4956202" cy="8229600"/>
          </a:xfrm>
          <a:custGeom>
            <a:avLst/>
            <a:gdLst/>
            <a:ahLst/>
            <a:cxnLst/>
            <a:rect r="r" b="b" t="t" l="l"/>
            <a:pathLst>
              <a:path h="8229600" w="4956202">
                <a:moveTo>
                  <a:pt x="4956202" y="0"/>
                </a:moveTo>
                <a:lnTo>
                  <a:pt x="0" y="0"/>
                </a:lnTo>
                <a:lnTo>
                  <a:pt x="0" y="8229600"/>
                </a:lnTo>
                <a:lnTo>
                  <a:pt x="4956202" y="8229600"/>
                </a:lnTo>
                <a:lnTo>
                  <a:pt x="4956202" y="0"/>
                </a:lnTo>
                <a:close/>
              </a:path>
            </a:pathLst>
          </a:custGeom>
          <a:blipFill>
            <a:blip r:embed="rId4"/>
            <a:stretch>
              <a:fillRect l="0" t="0" r="0" b="0"/>
            </a:stretch>
          </a:blipFill>
        </p:spPr>
      </p:sp>
      <p:sp>
        <p:nvSpPr>
          <p:cNvPr name="TextBox 5" id="5"/>
          <p:cNvSpPr txBox="true"/>
          <p:nvPr/>
        </p:nvSpPr>
        <p:spPr>
          <a:xfrm rot="0">
            <a:off x="11928743" y="2907695"/>
            <a:ext cx="5330557" cy="1150112"/>
          </a:xfrm>
          <a:prstGeom prst="rect">
            <a:avLst/>
          </a:prstGeom>
        </p:spPr>
        <p:txBody>
          <a:bodyPr anchor="t" rtlCol="false" tIns="0" lIns="0" bIns="0" rIns="0">
            <a:spAutoFit/>
          </a:bodyPr>
          <a:lstStyle/>
          <a:p>
            <a:pPr algn="r">
              <a:lnSpc>
                <a:spcPts val="4536"/>
              </a:lnSpc>
            </a:pPr>
            <a:r>
              <a:rPr lang="en-US" b="true" sz="4014">
                <a:solidFill>
                  <a:srgbClr val="FFFFFF"/>
                </a:solidFill>
                <a:latin typeface="Glacial Indifference Bold"/>
                <a:ea typeface="Glacial Indifference Bold"/>
                <a:cs typeface="Glacial Indifference Bold"/>
                <a:sym typeface="Glacial Indifference Bold"/>
              </a:rPr>
              <a:t>SYSTEM </a:t>
            </a:r>
            <a:r>
              <a:rPr lang="en-US" b="true" sz="4014">
                <a:solidFill>
                  <a:srgbClr val="FFFFFF"/>
                </a:solidFill>
                <a:latin typeface="Glacial Indifference Bold"/>
                <a:ea typeface="Glacial Indifference Bold"/>
                <a:cs typeface="Glacial Indifference Bold"/>
                <a:sym typeface="Glacial Indifference Bold"/>
              </a:rPr>
              <a:t>OVERVIEW &amp; KEY CONTRIBUTIONS</a:t>
            </a:r>
          </a:p>
        </p:txBody>
      </p:sp>
      <p:sp>
        <p:nvSpPr>
          <p:cNvPr name="TextBox 6" id="6"/>
          <p:cNvSpPr txBox="true"/>
          <p:nvPr/>
        </p:nvSpPr>
        <p:spPr>
          <a:xfrm rot="0">
            <a:off x="9437529" y="4245581"/>
            <a:ext cx="7821771" cy="5021579"/>
          </a:xfrm>
          <a:prstGeom prst="rect">
            <a:avLst/>
          </a:prstGeom>
        </p:spPr>
        <p:txBody>
          <a:bodyPr anchor="t" rtlCol="false" tIns="0" lIns="0" bIns="0" rIns="0">
            <a:spAutoFit/>
          </a:bodyPr>
          <a:lstStyle/>
          <a:p>
            <a:pPr algn="just">
              <a:lnSpc>
                <a:spcPts val="2520"/>
              </a:lnSpc>
            </a:pPr>
            <a:r>
              <a:rPr lang="en-US" sz="1800">
                <a:solidFill>
                  <a:srgbClr val="FFFFFF"/>
                </a:solidFill>
                <a:latin typeface="HK Grotesk"/>
                <a:ea typeface="HK Grotesk"/>
                <a:cs typeface="HK Grotesk"/>
                <a:sym typeface="HK Grotesk"/>
              </a:rPr>
              <a:t>The system introduces five key innovations to address the challenges of scientific document processing. First, it implements intelligent structure identification algorithms that recognize standard research paper sections, enabling context-appropriate processing rather than treating documents as undifferentiated text. Second, it applies section-specific summarization techniques that preserve the logical flow of scientific arguments while extracting key information unique to each component (methods, results, etc.). Third, the system integrates document metadata extraction to provide critical contextual information about publication details, authorship, and research provenance. Fourth, it incorporates a natural language question-answering capability allowing users to extract specific information through intuitive queries rather than complex search parameters. Finally, the system features multiple fallback mechanisms and robustness features that ensure reliable performance across diverse document formats, quality levels, and scientific disciplines, creating a solution that gracefully handles real-world variability in scientific literature.</a:t>
            </a:r>
          </a:p>
        </p:txBody>
      </p:sp>
    </p:spTree>
  </p:cSld>
  <p:clrMapOvr>
    <a:masterClrMapping/>
  </p:clrMapOvr>
  <p:transition spd="slow">
    <p:push dir="l"/>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sp>
        <p:nvSpPr>
          <p:cNvPr name="Freeform 4" id="4"/>
          <p:cNvSpPr/>
          <p:nvPr/>
        </p:nvSpPr>
        <p:spPr>
          <a:xfrm flipH="false" flipV="false" rot="0">
            <a:off x="9144000" y="1148690"/>
            <a:ext cx="8115300" cy="7989621"/>
          </a:xfrm>
          <a:custGeom>
            <a:avLst/>
            <a:gdLst/>
            <a:ahLst/>
            <a:cxnLst/>
            <a:rect r="r" b="b" t="t" l="l"/>
            <a:pathLst>
              <a:path h="7989621" w="8115300">
                <a:moveTo>
                  <a:pt x="0" y="0"/>
                </a:moveTo>
                <a:lnTo>
                  <a:pt x="8115300" y="0"/>
                </a:lnTo>
                <a:lnTo>
                  <a:pt x="8115300" y="7989620"/>
                </a:lnTo>
                <a:lnTo>
                  <a:pt x="0" y="7989620"/>
                </a:lnTo>
                <a:lnTo>
                  <a:pt x="0" y="0"/>
                </a:lnTo>
                <a:close/>
              </a:path>
            </a:pathLst>
          </a:custGeom>
          <a:blipFill>
            <a:blip r:embed="rId4"/>
            <a:stretch>
              <a:fillRect l="0" t="0" r="0" b="0"/>
            </a:stretch>
          </a:blipFill>
        </p:spPr>
      </p:sp>
      <p:sp>
        <p:nvSpPr>
          <p:cNvPr name="TextBox 5" id="5"/>
          <p:cNvSpPr txBox="true"/>
          <p:nvPr/>
        </p:nvSpPr>
        <p:spPr>
          <a:xfrm rot="0">
            <a:off x="1057125" y="2311149"/>
            <a:ext cx="6142093" cy="1424813"/>
          </a:xfrm>
          <a:prstGeom prst="rect">
            <a:avLst/>
          </a:prstGeom>
        </p:spPr>
        <p:txBody>
          <a:bodyPr anchor="t" rtlCol="false" tIns="0" lIns="0" bIns="0" rIns="0">
            <a:spAutoFit/>
          </a:bodyPr>
          <a:lstStyle/>
          <a:p>
            <a:pPr algn="l">
              <a:lnSpc>
                <a:spcPts val="5553"/>
              </a:lnSpc>
            </a:pPr>
            <a:r>
              <a:rPr lang="en-US" b="true" sz="4914">
                <a:solidFill>
                  <a:srgbClr val="FFFFFF"/>
                </a:solidFill>
                <a:latin typeface="Glacial Indifference Bold"/>
                <a:ea typeface="Glacial Indifference Bold"/>
                <a:cs typeface="Glacial Indifference Bold"/>
                <a:sym typeface="Glacial Indifference Bold"/>
              </a:rPr>
              <a:t>SYSTEM ARCHITECTURE</a:t>
            </a:r>
          </a:p>
        </p:txBody>
      </p:sp>
      <p:sp>
        <p:nvSpPr>
          <p:cNvPr name="TextBox 6" id="6"/>
          <p:cNvSpPr txBox="true"/>
          <p:nvPr/>
        </p:nvSpPr>
        <p:spPr>
          <a:xfrm rot="0">
            <a:off x="1057125" y="3718872"/>
            <a:ext cx="7402185" cy="5964554"/>
          </a:xfrm>
          <a:prstGeom prst="rect">
            <a:avLst/>
          </a:prstGeom>
        </p:spPr>
        <p:txBody>
          <a:bodyPr anchor="t" rtlCol="false" tIns="0" lIns="0" bIns="0" rIns="0">
            <a:spAutoFit/>
          </a:bodyPr>
          <a:lstStyle/>
          <a:p>
            <a:pPr algn="just">
              <a:lnSpc>
                <a:spcPts val="2520"/>
              </a:lnSpc>
            </a:pPr>
            <a:r>
              <a:rPr lang="en-US" sz="1800">
                <a:solidFill>
                  <a:srgbClr val="FFFFFF"/>
                </a:solidFill>
                <a:latin typeface="HK Grotesk"/>
                <a:ea typeface="HK Grotesk"/>
                <a:cs typeface="HK Grotesk"/>
                <a:sym typeface="HK Grotesk"/>
              </a:rPr>
              <a:t>The system follows a modular pipeline architecture with six interconnected components that process scientific documents sequentially. The process begins with PDF Text and Metadata Extraction using PyMuPDF, which extracts document text while preserving paragraph structure and retrieves critical metadata including title, authors, and publication date. Next, Section Identification employs regex-based pattern matching to identify standard academic sections like abstract, introduction, methods, and conclusion, accounting for variations in naming conventions. The third component, Text Processing &amp; Chunking, divides text into overlapping chunks with sentence boundary preservation to maintain semantic integrity while respecting model input limitations. These chunks feed into the BART-Enhanced Summarization component, which generates abstractive summaries using the BART-large-CNN model with conservative parameter tuning for stability. The fifth component, RoBERTa-Based Question Answering, enables natural language queries by identifying relevant document sections and extracting specific information. Finally, an Interactive Interface allows users to load documents, view summaries, and interrogate papers through questions, creating a seamless experience for extracting insights from scientific literature.</a:t>
            </a:r>
          </a:p>
        </p:txBody>
      </p:sp>
    </p:spTree>
  </p:cSld>
  <p:clrMapOvr>
    <a:masterClrMapping/>
  </p:clrMapOvr>
  <p:transition spd="slow">
    <p:push dir="l"/>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5887357" y="-2113643"/>
            <a:ext cx="10287000" cy="14514286"/>
          </a:xfrm>
          <a:custGeom>
            <a:avLst/>
            <a:gdLst/>
            <a:ahLst/>
            <a:cxnLst/>
            <a:rect r="r" b="b" t="t" l="l"/>
            <a:pathLst>
              <a:path h="14514286" w="10287000">
                <a:moveTo>
                  <a:pt x="0" y="14514286"/>
                </a:moveTo>
                <a:lnTo>
                  <a:pt x="10287000" y="14514286"/>
                </a:lnTo>
                <a:lnTo>
                  <a:pt x="10287000" y="0"/>
                </a:lnTo>
                <a:lnTo>
                  <a:pt x="0" y="0"/>
                </a:lnTo>
                <a:lnTo>
                  <a:pt x="0" y="14514286"/>
                </a:lnTo>
                <a:close/>
              </a:path>
            </a:pathLst>
          </a:custGeom>
          <a:blipFill>
            <a:blip r:embed="rId3"/>
            <a:stretch>
              <a:fillRect l="0" t="0" r="0" b="0"/>
            </a:stretch>
          </a:blipFill>
        </p:spPr>
      </p:sp>
      <p:grpSp>
        <p:nvGrpSpPr>
          <p:cNvPr name="Group 4" id="4"/>
          <p:cNvGrpSpPr>
            <a:grpSpLocks noChangeAspect="true"/>
          </p:cNvGrpSpPr>
          <p:nvPr/>
        </p:nvGrpSpPr>
        <p:grpSpPr>
          <a:xfrm rot="0">
            <a:off x="1018180" y="1028700"/>
            <a:ext cx="8229600" cy="8229600"/>
            <a:chOff x="0" y="0"/>
            <a:chExt cx="14840029" cy="14840029"/>
          </a:xfrm>
        </p:grpSpPr>
        <p:sp>
          <p:nvSpPr>
            <p:cNvPr name="Freeform 5" id="5"/>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name="Freeform 6" id="6"/>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name="Freeform 7" id="7"/>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38492" t="0" r="-38492" b="0"/>
              </a:stretch>
            </a:blipFill>
          </p:spPr>
        </p:sp>
      </p:grpSp>
      <p:sp>
        <p:nvSpPr>
          <p:cNvPr name="TextBox 8" id="8"/>
          <p:cNvSpPr txBox="true"/>
          <p:nvPr/>
        </p:nvSpPr>
        <p:spPr>
          <a:xfrm rot="0">
            <a:off x="11928743" y="2907695"/>
            <a:ext cx="5330557" cy="1424813"/>
          </a:xfrm>
          <a:prstGeom prst="rect">
            <a:avLst/>
          </a:prstGeom>
        </p:spPr>
        <p:txBody>
          <a:bodyPr anchor="t" rtlCol="false" tIns="0" lIns="0" bIns="0" rIns="0">
            <a:spAutoFit/>
          </a:bodyPr>
          <a:lstStyle/>
          <a:p>
            <a:pPr algn="r">
              <a:lnSpc>
                <a:spcPts val="5553"/>
              </a:lnSpc>
            </a:pPr>
            <a:r>
              <a:rPr lang="en-US" b="true" sz="4914">
                <a:solidFill>
                  <a:srgbClr val="FFFFFF"/>
                </a:solidFill>
                <a:latin typeface="Glacial Indifference Bold"/>
                <a:ea typeface="Glacial Indifference Bold"/>
                <a:cs typeface="Glacial Indifference Bold"/>
                <a:sym typeface="Glacial Indifference Bold"/>
              </a:rPr>
              <a:t>IMPLEMENTATION DETAILS</a:t>
            </a:r>
          </a:p>
        </p:txBody>
      </p:sp>
      <p:sp>
        <p:nvSpPr>
          <p:cNvPr name="TextBox 9" id="9"/>
          <p:cNvSpPr txBox="true"/>
          <p:nvPr/>
        </p:nvSpPr>
        <p:spPr>
          <a:xfrm rot="0">
            <a:off x="9468675" y="4245581"/>
            <a:ext cx="7790625" cy="5335904"/>
          </a:xfrm>
          <a:prstGeom prst="rect">
            <a:avLst/>
          </a:prstGeom>
        </p:spPr>
        <p:txBody>
          <a:bodyPr anchor="t" rtlCol="false" tIns="0" lIns="0" bIns="0" rIns="0">
            <a:spAutoFit/>
          </a:bodyPr>
          <a:lstStyle/>
          <a:p>
            <a:pPr algn="just">
              <a:lnSpc>
                <a:spcPts val="2520"/>
              </a:lnSpc>
            </a:pPr>
            <a:r>
              <a:rPr lang="en-US" sz="1800">
                <a:solidFill>
                  <a:srgbClr val="FFFFFF"/>
                </a:solidFill>
                <a:latin typeface="HK Grotesk"/>
                <a:ea typeface="HK Grotesk"/>
                <a:cs typeface="HK Grotesk"/>
                <a:sym typeface="HK Grotesk"/>
              </a:rPr>
              <a:t>The implementation leverages carefully selected models and processing techniques to balance performance with reliability. For summarization, the system employs the BART-large-CNN model configured with conservative parameters (temperature=1.0, do_sample=False, num_beams=2) that prioritize stability over creative variation, making the system more dependable for scientific content. Question answering utilizes RoBERTa-base fine-tuned on SQuAD 2.0, optimized for extracting precise information from context. Text processing implements an innovative chunking algorithm that creates 50-100 word overlaps between adjacent chunks and preferentially breaks at sentence boundaries, preserving semantic integrity while managing transformer model context limitations. The system's robustness is enhanced through multiple fallback mechanisms—including progressive chunk size reduction when processing fails and extraction of representative sentences as a last resort—ensuring useful output even with challenging documents. Finally, all components are optimized for CPU processing by default, avoiding CUDA dependencies and ensuring wider compatibility across computing environments without specialized hardware requirements.</a:t>
            </a:r>
          </a:p>
        </p:txBody>
      </p:sp>
    </p:spTree>
  </p:cSld>
  <p:clrMapOvr>
    <a:masterClrMapping/>
  </p:clrMapOvr>
  <p:transition spd="slow">
    <p:push dir="u"/>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0">
            <a:off x="631637" y="-450964"/>
            <a:ext cx="17024727" cy="10737964"/>
          </a:xfrm>
          <a:custGeom>
            <a:avLst/>
            <a:gdLst/>
            <a:ahLst/>
            <a:cxnLst/>
            <a:rect r="r" b="b" t="t" l="l"/>
            <a:pathLst>
              <a:path h="10737964" w="17024727">
                <a:moveTo>
                  <a:pt x="0" y="0"/>
                </a:moveTo>
                <a:lnTo>
                  <a:pt x="17024726" y="0"/>
                </a:lnTo>
                <a:lnTo>
                  <a:pt x="17024726" y="10737964"/>
                </a:lnTo>
                <a:lnTo>
                  <a:pt x="0" y="10737964"/>
                </a:lnTo>
                <a:lnTo>
                  <a:pt x="0" y="0"/>
                </a:lnTo>
                <a:close/>
              </a:path>
            </a:pathLst>
          </a:custGeom>
          <a:blipFill>
            <a:blip r:embed="rId3"/>
            <a:stretch>
              <a:fillRect l="0" t="-123699" r="0" b="0"/>
            </a:stretch>
          </a:blipFill>
        </p:spPr>
      </p:sp>
      <p:sp>
        <p:nvSpPr>
          <p:cNvPr name="TextBox 4" id="4"/>
          <p:cNvSpPr txBox="true"/>
          <p:nvPr/>
        </p:nvSpPr>
        <p:spPr>
          <a:xfrm rot="0">
            <a:off x="1265720" y="4680335"/>
            <a:ext cx="7137191" cy="3967006"/>
          </a:xfrm>
          <a:prstGeom prst="rect">
            <a:avLst/>
          </a:prstGeom>
        </p:spPr>
        <p:txBody>
          <a:bodyPr anchor="t" rtlCol="false" tIns="0" lIns="0" bIns="0" rIns="0">
            <a:spAutoFit/>
          </a:bodyPr>
          <a:lstStyle/>
          <a:p>
            <a:pPr algn="just">
              <a:lnSpc>
                <a:spcPts val="2896"/>
              </a:lnSpc>
            </a:pPr>
            <a:r>
              <a:rPr lang="en-US" sz="2068">
                <a:solidFill>
                  <a:srgbClr val="FFFFFF"/>
                </a:solidFill>
                <a:latin typeface="HK Grotesk"/>
                <a:ea typeface="HK Grotesk"/>
                <a:cs typeface="HK Grotesk"/>
                <a:sym typeface="HK Grotesk"/>
              </a:rPr>
              <a:t>The system was rigorously evaluated using a diverse dataset of 100 research papers from arXiv spanning multiple scientific disciplines, publication years (2010-2023), and varying in length from 5-30 pages. Summary quality assessment yielded strong results with ROUGE-1, ROUGE-2, and ROUGE-L scores of 42.3, 18.7, and 39.1 respectively when compared to human-generated gold standard summaries. Human evaluators corroborated these findings, rating the system's output 4.1/5 for coherence, 3.8/5 for completeness, and 4.2/5 for accuracy—indicating the summaries successfully captured key information while maintaining readability</a:t>
            </a:r>
          </a:p>
        </p:txBody>
      </p:sp>
      <p:sp>
        <p:nvSpPr>
          <p:cNvPr name="TextBox 5" id="5"/>
          <p:cNvSpPr txBox="true"/>
          <p:nvPr/>
        </p:nvSpPr>
        <p:spPr>
          <a:xfrm rot="0">
            <a:off x="5755227" y="2363969"/>
            <a:ext cx="6777546" cy="2427117"/>
          </a:xfrm>
          <a:prstGeom prst="rect">
            <a:avLst/>
          </a:prstGeom>
        </p:spPr>
        <p:txBody>
          <a:bodyPr anchor="t" rtlCol="false" tIns="0" lIns="0" bIns="0" rIns="0">
            <a:spAutoFit/>
          </a:bodyPr>
          <a:lstStyle/>
          <a:p>
            <a:pPr algn="ctr">
              <a:lnSpc>
                <a:spcPts val="9462"/>
              </a:lnSpc>
            </a:pPr>
            <a:r>
              <a:rPr lang="en-US" b="true" sz="8373">
                <a:solidFill>
                  <a:srgbClr val="FFFFFF"/>
                </a:solidFill>
                <a:latin typeface="Glacial Indifference Bold"/>
                <a:ea typeface="Glacial Indifference Bold"/>
                <a:cs typeface="Glacial Indifference Bold"/>
                <a:sym typeface="Glacial Indifference Bold"/>
              </a:rPr>
              <a:t>EVALUATION RESULTS</a:t>
            </a:r>
          </a:p>
        </p:txBody>
      </p:sp>
      <p:sp>
        <p:nvSpPr>
          <p:cNvPr name="TextBox 6" id="6"/>
          <p:cNvSpPr txBox="true"/>
          <p:nvPr/>
        </p:nvSpPr>
        <p:spPr>
          <a:xfrm rot="0">
            <a:off x="9885089" y="4682104"/>
            <a:ext cx="7137191" cy="3605056"/>
          </a:xfrm>
          <a:prstGeom prst="rect">
            <a:avLst/>
          </a:prstGeom>
        </p:spPr>
        <p:txBody>
          <a:bodyPr anchor="t" rtlCol="false" tIns="0" lIns="0" bIns="0" rIns="0">
            <a:spAutoFit/>
          </a:bodyPr>
          <a:lstStyle/>
          <a:p>
            <a:pPr algn="l">
              <a:lnSpc>
                <a:spcPts val="2896"/>
              </a:lnSpc>
            </a:pPr>
            <a:r>
              <a:rPr lang="en-US" sz="2068">
                <a:solidFill>
                  <a:srgbClr val="FFFFFF"/>
                </a:solidFill>
                <a:latin typeface="HK Grotesk"/>
                <a:ea typeface="HK Grotesk"/>
                <a:cs typeface="HK Grotesk"/>
                <a:sym typeface="HK Grotesk"/>
              </a:rPr>
              <a:t>The section identification component demonstrated robust performance with 87% accuracy in correctly identifying key sections across papers with variable formatting. For question answering, the system achieved exceptional accuracy of 93% for metadata questions (about authors, title, date) and a solid 78% accuracy for content-specific queries, confirming its effectiveness as an information extraction tool. These metrics collectively demonstrate the system's capability to process diverse scientific literature while maintaining high-quality output across multiple dimensions of performance.</a:t>
            </a:r>
          </a:p>
        </p:txBody>
      </p:sp>
    </p:spTree>
  </p:cSld>
  <p:clrMapOvr>
    <a:masterClrMapping/>
  </p:clrMapOvr>
  <p:transition spd="slow">
    <p:push dir="l"/>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5887357" y="-2113643"/>
            <a:ext cx="10287000" cy="14514286"/>
          </a:xfrm>
          <a:custGeom>
            <a:avLst/>
            <a:gdLst/>
            <a:ahLst/>
            <a:cxnLst/>
            <a:rect r="r" b="b" t="t" l="l"/>
            <a:pathLst>
              <a:path h="14514286" w="10287000">
                <a:moveTo>
                  <a:pt x="0" y="14514286"/>
                </a:moveTo>
                <a:lnTo>
                  <a:pt x="10287000" y="14514286"/>
                </a:lnTo>
                <a:lnTo>
                  <a:pt x="10287000" y="0"/>
                </a:lnTo>
                <a:lnTo>
                  <a:pt x="0" y="0"/>
                </a:lnTo>
                <a:lnTo>
                  <a:pt x="0" y="14514286"/>
                </a:lnTo>
                <a:close/>
              </a:path>
            </a:pathLst>
          </a:custGeom>
          <a:blipFill>
            <a:blip r:embed="rId3"/>
            <a:stretch>
              <a:fillRect l="0" t="0" r="0" b="0"/>
            </a:stretch>
          </a:blipFill>
        </p:spPr>
      </p:sp>
      <p:sp>
        <p:nvSpPr>
          <p:cNvPr name="Freeform 4" id="4"/>
          <p:cNvSpPr/>
          <p:nvPr/>
        </p:nvSpPr>
        <p:spPr>
          <a:xfrm flipH="true" flipV="false" rot="0">
            <a:off x="1340479" y="1009924"/>
            <a:ext cx="6941783" cy="12795913"/>
          </a:xfrm>
          <a:custGeom>
            <a:avLst/>
            <a:gdLst/>
            <a:ahLst/>
            <a:cxnLst/>
            <a:rect r="r" b="b" t="t" l="l"/>
            <a:pathLst>
              <a:path h="12795913" w="6941783">
                <a:moveTo>
                  <a:pt x="6941783" y="0"/>
                </a:moveTo>
                <a:lnTo>
                  <a:pt x="0" y="0"/>
                </a:lnTo>
                <a:lnTo>
                  <a:pt x="0" y="12795913"/>
                </a:lnTo>
                <a:lnTo>
                  <a:pt x="6941783" y="12795913"/>
                </a:lnTo>
                <a:lnTo>
                  <a:pt x="6941783" y="0"/>
                </a:lnTo>
                <a:close/>
              </a:path>
            </a:pathLst>
          </a:custGeom>
          <a:blipFill>
            <a:blip r:embed="rId4"/>
            <a:stretch>
              <a:fillRect l="0" t="0" r="0" b="0"/>
            </a:stretch>
          </a:blipFill>
        </p:spPr>
      </p:sp>
      <p:sp>
        <p:nvSpPr>
          <p:cNvPr name="TextBox 5" id="5"/>
          <p:cNvSpPr txBox="true"/>
          <p:nvPr/>
        </p:nvSpPr>
        <p:spPr>
          <a:xfrm rot="0">
            <a:off x="10604151" y="2907695"/>
            <a:ext cx="6655149" cy="1209040"/>
          </a:xfrm>
          <a:prstGeom prst="rect">
            <a:avLst/>
          </a:prstGeom>
        </p:spPr>
        <p:txBody>
          <a:bodyPr anchor="t" rtlCol="false" tIns="0" lIns="0" bIns="0" rIns="0">
            <a:spAutoFit/>
          </a:bodyPr>
          <a:lstStyle/>
          <a:p>
            <a:pPr algn="r">
              <a:lnSpc>
                <a:spcPts val="4762"/>
              </a:lnSpc>
            </a:pPr>
            <a:r>
              <a:rPr lang="en-US" b="true" sz="4214">
                <a:solidFill>
                  <a:srgbClr val="FFFFFF"/>
                </a:solidFill>
                <a:latin typeface="Glacial Indifference Bold"/>
                <a:ea typeface="Glacial Indifference Bold"/>
                <a:cs typeface="Glacial Indifference Bold"/>
                <a:sym typeface="Glacial Indifference Bold"/>
              </a:rPr>
              <a:t>STRENGTHS, LIMITATIONS &amp; FUTURE WORK</a:t>
            </a:r>
          </a:p>
        </p:txBody>
      </p:sp>
      <p:sp>
        <p:nvSpPr>
          <p:cNvPr name="TextBox 6" id="6"/>
          <p:cNvSpPr txBox="true"/>
          <p:nvPr/>
        </p:nvSpPr>
        <p:spPr>
          <a:xfrm rot="0">
            <a:off x="9403794" y="4245581"/>
            <a:ext cx="7855506" cy="8049894"/>
          </a:xfrm>
          <a:prstGeom prst="rect">
            <a:avLst/>
          </a:prstGeom>
        </p:spPr>
        <p:txBody>
          <a:bodyPr anchor="t" rtlCol="false" tIns="0" lIns="0" bIns="0" rIns="0">
            <a:spAutoFit/>
          </a:bodyPr>
          <a:lstStyle/>
          <a:p>
            <a:pPr algn="just">
              <a:lnSpc>
                <a:spcPts val="2520"/>
              </a:lnSpc>
            </a:pPr>
            <a:r>
              <a:rPr lang="en-US" sz="1800">
                <a:solidFill>
                  <a:srgbClr val="FFFFFF"/>
                </a:solidFill>
                <a:latin typeface="HK Grotesk"/>
                <a:ea typeface="HK Grotesk"/>
                <a:cs typeface="HK Grotesk"/>
                <a:sym typeface="HK Grotesk"/>
              </a:rPr>
              <a:t>The system demonstrates several significant strengths, including effective identification and preservation of paper structure that maintains the logical flow of scientific arguments, robust handling of variable PDF formatting across different journals and publication years, and seamless integration of summarization and question answering capabilities that enhance user interaction with scientific content. However, important limitations remain: performance degrades with mathematically-intensive papers where equations are misinterpreted as text, tables and figures are currently processed as regular text rather than structured data, and processing time averages 60-90 seconds per paper on standard CPU hardware, with memory requirements of 4-6GB RAM. Future work will focus on developing specialized figure and table understanding capabilities to extract structured information from non-textual elements, implementing multi-hop reasoning for question answering to support more complex queries across document sections, creating discipline-specific processing modules tailored to fields like biomedicine or physics with unique terminology, and optimizing model performance through techniques like quantization or distillation to reduce processing time and resource requirements while maintaining output quality.</a:t>
            </a:r>
          </a:p>
          <a:p>
            <a:pPr algn="just">
              <a:lnSpc>
                <a:spcPts val="2520"/>
              </a:lnSpc>
            </a:pPr>
          </a:p>
          <a:p>
            <a:pPr algn="just">
              <a:lnSpc>
                <a:spcPts val="2520"/>
              </a:lnSpc>
            </a:pPr>
            <a:r>
              <a:rPr lang="en-US" sz="1800">
                <a:solidFill>
                  <a:srgbClr val="FFFFFF"/>
                </a:solidFill>
                <a:latin typeface="HK Grotesk"/>
                <a:ea typeface="HK Grotesk"/>
                <a:cs typeface="HK Grotesk"/>
                <a:sym typeface="HK Grotesk"/>
              </a:rPr>
              <a:t>Retry</a:t>
            </a:r>
          </a:p>
          <a:p>
            <a:pPr algn="just">
              <a:lnSpc>
                <a:spcPts val="2520"/>
              </a:lnSpc>
            </a:pPr>
          </a:p>
          <a:p>
            <a:pPr algn="just">
              <a:lnSpc>
                <a:spcPts val="2520"/>
              </a:lnSpc>
            </a:pPr>
            <a:r>
              <a:rPr lang="en-US" sz="1800" u="sng">
                <a:solidFill>
                  <a:srgbClr val="FFFFFF"/>
                </a:solidFill>
                <a:latin typeface="HK Grotesk"/>
                <a:ea typeface="HK Grotesk"/>
                <a:cs typeface="HK Grotesk"/>
                <a:sym typeface="HK Grotesk"/>
                <a:hlinkClick r:id="rId5" tooltip="https://support.anthropic.com/en/articles/8525154-claude-is-providing-incorrect-or-misleading-responses-what-s-going-on"/>
              </a:rPr>
              <a:t>Claude can make mistakes. </a:t>
            </a:r>
          </a:p>
          <a:p>
            <a:pPr algn="just">
              <a:lnSpc>
                <a:spcPts val="2520"/>
              </a:lnSpc>
            </a:pPr>
            <a:r>
              <a:rPr lang="en-US" sz="1800" u="sng">
                <a:solidFill>
                  <a:srgbClr val="FFFFFF"/>
                </a:solidFill>
                <a:latin typeface="HK Grotesk"/>
                <a:ea typeface="HK Grotesk"/>
                <a:cs typeface="HK Grotesk"/>
                <a:sym typeface="HK Grotesk"/>
                <a:hlinkClick r:id="rId6" tooltip="https://support.anthropic.com/en/articles/8525154-claude-is-providing-incorrect-or-misleading-responses-what-s-going-on"/>
              </a:rPr>
              <a:t>Please double-check responses.</a:t>
            </a:r>
          </a:p>
          <a:p>
            <a:pPr algn="just">
              <a:lnSpc>
                <a:spcPts val="2520"/>
              </a:lnSpc>
            </a:pPr>
          </a:p>
          <a:p>
            <a:pPr algn="just">
              <a:lnSpc>
                <a:spcPts val="2520"/>
              </a:lnSpc>
            </a:pPr>
          </a:p>
          <a:p>
            <a:pPr algn="just">
              <a:lnSpc>
                <a:spcPts val="1540"/>
              </a:lnSpc>
            </a:pPr>
          </a:p>
        </p:txBody>
      </p:sp>
    </p:spTree>
  </p:cSld>
  <p:clrMapOvr>
    <a:masterClrMapping/>
  </p:clrMapOvr>
  <p:transition spd="slow">
    <p:push dir="l"/>
  </p:transition>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0">
            <a:off x="4338336" y="-3273956"/>
            <a:ext cx="9611327" cy="13560956"/>
          </a:xfrm>
          <a:custGeom>
            <a:avLst/>
            <a:gdLst/>
            <a:ahLst/>
            <a:cxnLst/>
            <a:rect r="r" b="b" t="t" l="l"/>
            <a:pathLst>
              <a:path h="13560956" w="9611327">
                <a:moveTo>
                  <a:pt x="0" y="0"/>
                </a:moveTo>
                <a:lnTo>
                  <a:pt x="9611328" y="0"/>
                </a:lnTo>
                <a:lnTo>
                  <a:pt x="9611328" y="13560956"/>
                </a:lnTo>
                <a:lnTo>
                  <a:pt x="0" y="13560956"/>
                </a:lnTo>
                <a:lnTo>
                  <a:pt x="0" y="0"/>
                </a:lnTo>
                <a:close/>
              </a:path>
            </a:pathLst>
          </a:custGeom>
          <a:blipFill>
            <a:blip r:embed="rId3"/>
            <a:stretch>
              <a:fillRect l="0" t="0" r="0" b="0"/>
            </a:stretch>
          </a:blipFill>
        </p:spPr>
      </p:sp>
      <p:sp>
        <p:nvSpPr>
          <p:cNvPr name="TextBox 4" id="4"/>
          <p:cNvSpPr txBox="true"/>
          <p:nvPr/>
        </p:nvSpPr>
        <p:spPr>
          <a:xfrm rot="0">
            <a:off x="5243404" y="5626628"/>
            <a:ext cx="7801192" cy="555249"/>
          </a:xfrm>
          <a:prstGeom prst="rect">
            <a:avLst/>
          </a:prstGeom>
        </p:spPr>
        <p:txBody>
          <a:bodyPr anchor="t" rtlCol="false" tIns="0" lIns="0" bIns="0" rIns="0">
            <a:spAutoFit/>
          </a:bodyPr>
          <a:lstStyle/>
          <a:p>
            <a:pPr algn="ctr">
              <a:lnSpc>
                <a:spcPts val="4570"/>
              </a:lnSpc>
            </a:pPr>
            <a:r>
              <a:rPr lang="en-US" sz="3264">
                <a:solidFill>
                  <a:srgbClr val="FFFFFF"/>
                </a:solidFill>
                <a:latin typeface="HK Grotesk"/>
                <a:ea typeface="HK Grotesk"/>
                <a:cs typeface="HK Grotesk"/>
                <a:sym typeface="HK Grotesk"/>
              </a:rPr>
              <a:t>FOR YOUR ATTENTION</a:t>
            </a:r>
          </a:p>
        </p:txBody>
      </p:sp>
      <p:sp>
        <p:nvSpPr>
          <p:cNvPr name="TextBox 5" id="5"/>
          <p:cNvSpPr txBox="true"/>
          <p:nvPr/>
        </p:nvSpPr>
        <p:spPr>
          <a:xfrm rot="0">
            <a:off x="4651632" y="4171798"/>
            <a:ext cx="8984736" cy="1451033"/>
          </a:xfrm>
          <a:prstGeom prst="rect">
            <a:avLst/>
          </a:prstGeom>
        </p:spPr>
        <p:txBody>
          <a:bodyPr anchor="t" rtlCol="false" tIns="0" lIns="0" bIns="0" rIns="0">
            <a:spAutoFit/>
          </a:bodyPr>
          <a:lstStyle/>
          <a:p>
            <a:pPr algn="ctr">
              <a:lnSpc>
                <a:spcPts val="11307"/>
              </a:lnSpc>
            </a:pPr>
            <a:r>
              <a:rPr lang="en-US" b="true" sz="10006">
                <a:solidFill>
                  <a:srgbClr val="FFFFFF"/>
                </a:solidFill>
                <a:latin typeface="Glacial Indifference Bold"/>
                <a:ea typeface="Glacial Indifference Bold"/>
                <a:cs typeface="Glacial Indifference Bold"/>
                <a:sym typeface="Glacial Indifference Bold"/>
              </a:rPr>
              <a:t>THANK YOU!</a:t>
            </a:r>
          </a:p>
        </p:txBody>
      </p:sp>
    </p:spTree>
  </p:cSld>
  <p:clrMapOvr>
    <a:masterClrMapping/>
  </p:clrMapOvr>
  <p:transition spd="slow">
    <p:cover dir="l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DAGlYF-Z8EM</dc:identifier>
  <dcterms:modified xsi:type="dcterms:W3CDTF">2011-08-01T06:04:30Z</dcterms:modified>
  <cp:revision>1</cp:revision>
  <dc:title>Blue and Green Modern Artificial Intelligence Presentation</dc:title>
</cp:coreProperties>
</file>

<file path=docProps/thumbnail.jpeg>
</file>